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05" r:id="rId5"/>
    <p:sldId id="306" r:id="rId6"/>
    <p:sldId id="307" r:id="rId7"/>
    <p:sldId id="295" r:id="rId8"/>
    <p:sldId id="257" r:id="rId9"/>
    <p:sldId id="259" r:id="rId10"/>
    <p:sldId id="261" r:id="rId11"/>
    <p:sldId id="262" r:id="rId12"/>
    <p:sldId id="263" r:id="rId13"/>
    <p:sldId id="265" r:id="rId14"/>
    <p:sldId id="266" r:id="rId15"/>
    <p:sldId id="268" r:id="rId16"/>
    <p:sldId id="322" r:id="rId17"/>
    <p:sldId id="270" r:id="rId18"/>
    <p:sldId id="271" r:id="rId19"/>
    <p:sldId id="273" r:id="rId20"/>
    <p:sldId id="319" r:id="rId21"/>
    <p:sldId id="320" r:id="rId22"/>
    <p:sldId id="274" r:id="rId23"/>
    <p:sldId id="275" r:id="rId24"/>
    <p:sldId id="276" r:id="rId25"/>
    <p:sldId id="277" r:id="rId26"/>
    <p:sldId id="278" r:id="rId27"/>
    <p:sldId id="310" r:id="rId28"/>
    <p:sldId id="296" r:id="rId29"/>
    <p:sldId id="297" r:id="rId30"/>
    <p:sldId id="311" r:id="rId31"/>
    <p:sldId id="321" r:id="rId32"/>
    <p:sldId id="281" r:id="rId33"/>
    <p:sldId id="280" r:id="rId34"/>
    <p:sldId id="323" r:id="rId35"/>
    <p:sldId id="282" r:id="rId36"/>
    <p:sldId id="283" r:id="rId37"/>
    <p:sldId id="284" r:id="rId38"/>
    <p:sldId id="286" r:id="rId39"/>
    <p:sldId id="287" r:id="rId40"/>
    <p:sldId id="298" r:id="rId41"/>
    <p:sldId id="299" r:id="rId42"/>
    <p:sldId id="312" r:id="rId43"/>
    <p:sldId id="301" r:id="rId44"/>
    <p:sldId id="300" r:id="rId45"/>
    <p:sldId id="303" r:id="rId46"/>
    <p:sldId id="304" r:id="rId47"/>
    <p:sldId id="313" r:id="rId48"/>
    <p:sldId id="315" r:id="rId49"/>
    <p:sldId id="316" r:id="rId50"/>
    <p:sldId id="314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6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126-374C-4C6A-B445-32236A33EE2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suslugi.ru/600426/1/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52" y="55074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116" y="3019235"/>
            <a:ext cx="9974454" cy="1361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Особенности организации приема на обучение по образовательным программам начального общего образования в 2024 году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34343" y="6528128"/>
            <a:ext cx="9144000" cy="32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00" y="4396359"/>
            <a:ext cx="1103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при предоставлении услуги (для общеобразовательных организаций)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о зачислении в муниципальные образовательные организации Ярославской области, реализующие программы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331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в семье есть школьник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365125"/>
            <a:ext cx="56292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559050"/>
            <a:ext cx="61722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80" y="285749"/>
            <a:ext cx="565785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2" y="112259"/>
            <a:ext cx="57245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464" y="3315606"/>
            <a:ext cx="58864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9" y="365125"/>
            <a:ext cx="5678877" cy="624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34" y="1209116"/>
            <a:ext cx="56197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84" y="523712"/>
            <a:ext cx="4524375" cy="598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365125"/>
            <a:ext cx="61722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0014" y="2275681"/>
            <a:ext cx="549554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8" y="365125"/>
            <a:ext cx="5063042" cy="280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18" y="340911"/>
            <a:ext cx="5962157" cy="341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21" y="3999070"/>
            <a:ext cx="9324866" cy="193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80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7" y="213495"/>
            <a:ext cx="5937749" cy="38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577" y="1767138"/>
            <a:ext cx="5783987" cy="475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42887"/>
            <a:ext cx="6714236" cy="551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79" y="233363"/>
            <a:ext cx="42481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353219"/>
            <a:ext cx="618172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56" y="3148013"/>
            <a:ext cx="58483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1370" y="619287"/>
            <a:ext cx="10613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«дорожной картой»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Минцифры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обеспечения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реализации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предоставления Услуги в части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записи 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первый класс по закреплённой территории на ЕПГУ в 2024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году Ярославской областью: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позднее 19.02.2024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 доступ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 видам сведений «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Подача заявлений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для записи детей в первый класс и перевода из школы в школу» и «Загрузка данных по школам и адресам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 19.02.2024 по 01.03.2024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загружены данные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 школах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адресах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тестовую среду ЕПГУ, прохождение тестирования на тестовой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 ЕПГУ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обновление тестового справочника донора в ЕСНСИ по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передаче информации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 количестве свободных мест, 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подана заявка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активацию региональной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информационной системы в тестовой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6368" y="738697"/>
            <a:ext cx="46478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3" y="180615"/>
            <a:ext cx="4524795" cy="590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59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1" y="365125"/>
            <a:ext cx="58102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28" y="365125"/>
            <a:ext cx="42672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67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3" y="280122"/>
            <a:ext cx="3543300" cy="28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776" y="280122"/>
            <a:ext cx="3348841" cy="299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7" y="280122"/>
            <a:ext cx="4814084" cy="498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59" y="236204"/>
            <a:ext cx="4571407" cy="631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2" y="698569"/>
            <a:ext cx="10732893" cy="396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0858"/>
            <a:ext cx="10360212" cy="564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12" y="205989"/>
            <a:ext cx="7170753" cy="52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36" y="1698081"/>
            <a:ext cx="300632" cy="3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7727"/>
          <a:stretch/>
        </p:blipFill>
        <p:spPr>
          <a:xfrm>
            <a:off x="5772150" y="3657600"/>
            <a:ext cx="600075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55" y="2147382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Это конечный статус. Заявление необходимо сформировать вновь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76" y="365126"/>
            <a:ext cx="9853245" cy="396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Обработка заявлений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 предоставлении услуги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общеобразовательной организации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7322"/>
            <a:ext cx="10515600" cy="5091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с ЕПГУ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заявлений в пункте меню «Работа с ЕПГУ», «Зачисление в ООУ (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Загс и МВД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– либо перенос в раздел «Реестр»,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либо «Отказ 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другим способом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сведений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пункте меню «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Реестры»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всех заявлений в пункте меню «Реестры»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выстраиваются в общую очередь по времени не зависимо от способа подачи заявления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статусов</a:t>
            </a:r>
          </a:p>
          <a:p>
            <a:pPr lvl="1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школ с дошкольными группами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помнить, что дети в школу идут на общих основаниях. Родители таких детей подают заявления, которые обрабатываются в соответствии с доработанным алгоритмом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Статусы в личном кабинете заявителя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12048"/>
              </p:ext>
            </p:extLst>
          </p:nvPr>
        </p:nvGraphicFramePr>
        <p:xfrm>
          <a:off x="416106" y="881063"/>
          <a:ext cx="10789920" cy="50602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3569">
                  <a:extLst>
                    <a:ext uri="{9D8B030D-6E8A-4147-A177-3AD203B41FA5}">
                      <a16:colId xmlns:a16="http://schemas.microsoft.com/office/drawing/2014/main" xmlns="" val="3432441596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xmlns="" val="2467209110"/>
                    </a:ext>
                  </a:extLst>
                </a:gridCol>
                <a:gridCol w="5386251">
                  <a:extLst>
                    <a:ext uri="{9D8B030D-6E8A-4147-A177-3AD203B41FA5}">
                      <a16:colId xmlns:a16="http://schemas.microsoft.com/office/drawing/2014/main" xmlns="" val="3341472709"/>
                    </a:ext>
                  </a:extLst>
                </a:gridCol>
              </a:tblGrid>
              <a:tr h="22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процедуры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248697107"/>
                  </a:ext>
                </a:extLst>
              </a:tr>
              <a:tr h="11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428618224"/>
                  </a:ext>
                </a:extLst>
              </a:tr>
              <a:tr h="4149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и регистрация заявления о предоставлении услуги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отправлено в образовательную организацию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733626908"/>
                  </a:ext>
                </a:extLst>
              </a:tr>
              <a:tr h="3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получено образовательной организацией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691701435"/>
                  </a:ext>
                </a:extLst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принято к рассмотрению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408239847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приглашение представить документы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927866336"/>
                  </a:ext>
                </a:extLst>
              </a:tr>
              <a:tr h="4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Рассмотрение сведений, указанных в заявлении, формирование и направление межведомственных информационных запросов в органы (организации), участвующие в предоставлении услуги, регистрация документов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857103958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 ответ на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910007935"/>
                  </a:ext>
                </a:extLst>
              </a:tr>
              <a:tr h="1127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и документы приняты/ в предоставлении услуги отказано (мотивированный отказ)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1830511945"/>
                  </a:ext>
                </a:extLst>
              </a:tr>
              <a:tr h="209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Оформление и выдача заявителю информационного письма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письмо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2715725784"/>
                  </a:ext>
                </a:extLst>
              </a:tr>
              <a:tr h="20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положительное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2708086418"/>
                  </a:ext>
                </a:extLst>
              </a:tr>
              <a:tr h="26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5931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21367"/>
            <a:ext cx="11223171" cy="5859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 10.03.2024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загрузка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 о школах и адресах на продуктивную среду ЕПГУ, обновление продуктивного справочника донора ЕСНСИ по передаче информации о количестве свободных мест, подача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активацию региональной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системы в продуктивной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направление ответным письмом информации о готовности ведомственной региональной информационной системы к реализации Услуги;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18.03.2024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- открытие функционала формирования гражданами черновиков заявлений по Услуге.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Дополнительно: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форму Услуги, в сравнении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прошлым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годом,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внесены следующие изменения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выборе льготы для зачисления братьев или сестёр, после выбора школы на форме Услуги добавлен ввод сведений о брате или сестре, учащихся в выбранной школе. Данные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содержат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 себе фамилию, имя, отчество (при наличии) и дату рождения брата или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сестры.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63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879" y="1420555"/>
            <a:ext cx="11477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заявителем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 неполный комплект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документов;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противоречий между сведениями, указанными в заявлении, и сведениями, указанными в приложенных к нему документах; 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подчистки и исправления текста,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текст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письменного заявления не поддается прочтению, заявление заполнено не полностью;</a:t>
            </a:r>
            <a:b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повреждения, наличие которых не позволяет в полном объеме использовать информацию и сведения, содержащиеся в документах для предоставления Услуги; 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некорректное заполнение обязательных полей в заявлении (отсутствие заполнения, недостоверное, неполное либо неправильное, не соответствующее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требованиям;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697" y="230247"/>
            <a:ext cx="11119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Исчерпывающий перечень оснований для отказа 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приеме и регистрации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214" y="595555"/>
            <a:ext cx="109097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лицом, не имеющим полномочий представлять интересы заявителя;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категории заявителей;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поступление заявления, аналогично ранее зарегистрированному заявлению;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за пределами периода;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документов по форме или содержанию требованиям законодательства Российской Федерации;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обращение заявителя в Организацию, реализующую исключительно адаптированную программу, с заявлением о приеме на образовательную программу, не предусмотренную в Организации;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возраста ребенка, в интересах которого действует родитель (законный представитель), требованиям действующего законодательства (ребенок не достиг возраста 6 лет и 6 месяцев или уже достиг возраста 8 лет на момент начала получения начального общего образования) при отсутствии разрешения на прием ребенка в Организацию. </a:t>
            </a:r>
          </a:p>
        </p:txBody>
      </p:sp>
    </p:spTree>
    <p:extLst>
      <p:ext uri="{BB962C8B-B14F-4D97-AF65-F5344CB8AC3E}">
        <p14:creationId xmlns:p14="http://schemas.microsoft.com/office/powerpoint/2010/main" val="372447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6"/>
            <a:ext cx="10959988" cy="78105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с ЕПГУ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475" y="1133475"/>
            <a:ext cx="3286124" cy="2181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рием заявлений в пункте меню «Работа с ЕПГУ», «Зачисление в ООУ (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сведений по заявлению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Перенос в Реестр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 - ручной запуск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 - ручной запуск проверки МВД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ЗР - результаты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МР - результаты проверки МВД</a:t>
            </a:r>
            <a:endParaRPr lang="en-U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Изображение6"/>
          <p:cNvPicPr/>
          <p:nvPr/>
        </p:nvPicPr>
        <p:blipFill rotWithShape="1">
          <a:blip r:embed="rId4"/>
          <a:srcRect t="16290"/>
          <a:stretch/>
        </p:blipFill>
        <p:spPr bwMode="auto">
          <a:xfrm>
            <a:off x="187959" y="1033461"/>
            <a:ext cx="8089265" cy="56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85775" y="1866900"/>
            <a:ext cx="2181225" cy="209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6"/>
          <p:cNvPicPr/>
          <p:nvPr/>
        </p:nvPicPr>
        <p:blipFill rotWithShape="1">
          <a:blip r:embed="rId4"/>
          <a:srcRect l="4304" t="71709" r="87355" b="24048"/>
          <a:stretch/>
        </p:blipFill>
        <p:spPr bwMode="auto">
          <a:xfrm>
            <a:off x="8816340" y="2076450"/>
            <a:ext cx="2796540" cy="107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7112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Просмотр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06211"/>
            <a:ext cx="9603377" cy="587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7112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Просмотр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заявления (старший ребенок)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11956" r="2080"/>
          <a:stretch/>
        </p:blipFill>
        <p:spPr bwMode="auto">
          <a:xfrm>
            <a:off x="844656" y="843896"/>
            <a:ext cx="9190497" cy="56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97424" y="4300780"/>
            <a:ext cx="9337729" cy="1286359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Межведомственные запросы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09700"/>
            <a:ext cx="103251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68655" y="1691640"/>
            <a:ext cx="5610225" cy="723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8" y="104775"/>
            <a:ext cx="10125076" cy="281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2990848"/>
            <a:ext cx="10176074" cy="3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3628"/>
            <a:ext cx="8886825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-9525"/>
            <a:ext cx="8834301" cy="672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365124"/>
            <a:ext cx="7410514" cy="63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2" y="3882231"/>
            <a:ext cx="333375" cy="238125"/>
          </a:xfrm>
        </p:spPr>
      </p:pic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032" y="486797"/>
            <a:ext cx="111934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Форма для создания черновиков уже доступна.</a:t>
            </a:r>
          </a:p>
          <a:p>
            <a:pPr lvl="1" fontAlgn="base"/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 algn="ctr" fontAlgn="base"/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Необходимо:</a:t>
            </a:r>
          </a:p>
          <a:p>
            <a:pPr indent="895350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Проверить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ЕПГУ выбор «своей» школы, зайдя в ЛК ЕПГУ как физическое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лицо</a:t>
            </a:r>
          </a:p>
          <a:p>
            <a:pPr indent="895350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Сформировать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</a:t>
            </a:r>
          </a:p>
          <a:p>
            <a:pPr indent="895350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Перезагрузка справочников по закрепленной территории для школ не доступна.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1" fontAlgn="base"/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 fontAlgn="base">
              <a:tabLst>
                <a:tab pos="712788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Предусмотрена 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подачи заявления о приеме на обучение одним из следующих способов: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посредством ЕПГУ;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 в общеобразовательную организацию;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аккумулируются в ГИС «Образование-76».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4" y="987492"/>
            <a:ext cx="1520251" cy="213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1633673" y="2179048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5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добавляется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«Добавить»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Операции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выполнять в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столбце действия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4840605" y="225742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157"/>
          <p:cNvPicPr/>
          <p:nvPr/>
        </p:nvPicPr>
        <p:blipFill rotWithShape="1">
          <a:blip r:embed="rId4"/>
          <a:srcRect l="4747" t="49769" r="87817" b="45267"/>
          <a:stretch/>
        </p:blipFill>
        <p:spPr bwMode="auto">
          <a:xfrm>
            <a:off x="1009650" y="4343400"/>
            <a:ext cx="3162300" cy="15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1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85725" y="77914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34940" y="1371600"/>
            <a:ext cx="63246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97" y="223474"/>
            <a:ext cx="4026053" cy="64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81" y="41221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51" y="774646"/>
            <a:ext cx="10515600" cy="435133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Заполняются линейно все обязательные поля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Статус: «Заявление зарегистрировано»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0" y="1653007"/>
            <a:ext cx="3173053" cy="505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4040815" y="1653007"/>
            <a:ext cx="3265011" cy="508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1653007"/>
            <a:ext cx="3195052" cy="50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7879254" y="5315918"/>
            <a:ext cx="2995185" cy="348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32"/>
            <a:ext cx="10515600" cy="733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 операции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которые можно выполнять в столбце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9204"/>
            <a:ext cx="10515600" cy="391277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изменение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на основе данных полученной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просмотр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данных, имеющихся в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заявке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занесение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контингент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Изображение158"/>
          <p:cNvPicPr/>
          <p:nvPr/>
        </p:nvPicPr>
        <p:blipFill>
          <a:blip r:embed="rId4"/>
          <a:srcRect l="69114" t="73047" r="24385" b="20895"/>
          <a:stretch>
            <a:fillRect/>
          </a:stretch>
        </p:blipFill>
        <p:spPr bwMode="auto">
          <a:xfrm>
            <a:off x="1097281" y="1259204"/>
            <a:ext cx="539432" cy="516255"/>
          </a:xfrm>
          <a:prstGeom prst="rect">
            <a:avLst/>
          </a:prstGeom>
        </p:spPr>
      </p:pic>
      <p:pic>
        <p:nvPicPr>
          <p:cNvPr id="10" name="Изображение1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1413" y="1775459"/>
            <a:ext cx="495300" cy="533400"/>
          </a:xfrm>
          <a:prstGeom prst="rect">
            <a:avLst/>
          </a:prstGeom>
        </p:spPr>
      </p:pic>
      <p:pic>
        <p:nvPicPr>
          <p:cNvPr id="11" name="Изображение159"/>
          <p:cNvPicPr/>
          <p:nvPr/>
        </p:nvPicPr>
        <p:blipFill>
          <a:blip r:embed="rId4"/>
          <a:srcRect l="75303" t="72902" r="18213" b="20769"/>
          <a:stretch>
            <a:fillRect/>
          </a:stretch>
        </p:blipFill>
        <p:spPr bwMode="auto">
          <a:xfrm>
            <a:off x="1104265" y="2365692"/>
            <a:ext cx="532447" cy="453708"/>
          </a:xfrm>
          <a:prstGeom prst="rect">
            <a:avLst/>
          </a:prstGeom>
        </p:spPr>
      </p:pic>
      <p:pic>
        <p:nvPicPr>
          <p:cNvPr id="12" name="Изображение160"/>
          <p:cNvPicPr/>
          <p:nvPr/>
        </p:nvPicPr>
        <p:blipFill>
          <a:blip r:embed="rId4"/>
          <a:srcRect l="81285" t="72577" r="12006" b="20651"/>
          <a:stretch>
            <a:fillRect/>
          </a:stretch>
        </p:blipFill>
        <p:spPr bwMode="auto">
          <a:xfrm>
            <a:off x="1141413" y="2821940"/>
            <a:ext cx="497840" cy="478790"/>
          </a:xfrm>
          <a:prstGeom prst="rect">
            <a:avLst/>
          </a:prstGeom>
        </p:spPr>
      </p:pic>
      <p:pic>
        <p:nvPicPr>
          <p:cNvPr id="13" name="Изображение161"/>
          <p:cNvPicPr/>
          <p:nvPr/>
        </p:nvPicPr>
        <p:blipFill>
          <a:blip r:embed="rId4"/>
          <a:srcRect l="86546" t="72577" r="6744" b="20434"/>
          <a:stretch>
            <a:fillRect/>
          </a:stretch>
        </p:blipFill>
        <p:spPr bwMode="auto">
          <a:xfrm>
            <a:off x="1141413" y="3364547"/>
            <a:ext cx="495299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занесение в Контингент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4"/>
            <a:ext cx="10515600" cy="578888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получает финальный 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зачислении в 1 класс не формируется при занесении в контингент.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вносится, когда дети будут распределены по классам перед началом учебного года.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Изображение171"/>
          <p:cNvPicPr/>
          <p:nvPr/>
        </p:nvPicPr>
        <p:blipFill rotWithShape="1">
          <a:blip r:embed="rId4"/>
          <a:srcRect l="750" t="19329" r="750" b="25366"/>
          <a:stretch/>
        </p:blipFill>
        <p:spPr>
          <a:xfrm>
            <a:off x="123348" y="1012491"/>
            <a:ext cx="11945303" cy="42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9218771" y="1086690"/>
            <a:ext cx="1333500" cy="342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3521" y="2488511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953750" cy="55778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редактирования статусов вручную необходимо в списке заявлений установить курсор на нужной строке и нажать кнопку -  ([Изменить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])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Список статусов может только пополняться. Уже внесенные статусы не удаляются и не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редактируются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список статусов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заявки данный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содержит статус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документов»,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устанавливаются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автоматически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" name="Изображение156"/>
          <p:cNvPicPr/>
          <p:nvPr/>
        </p:nvPicPr>
        <p:blipFill rotWithShape="1">
          <a:blip r:embed="rId4"/>
          <a:srcRect l="-15" t="-18" r="-15" b="48754"/>
          <a:stretch/>
        </p:blipFill>
        <p:spPr bwMode="auto">
          <a:xfrm>
            <a:off x="4946287" y="2870018"/>
            <a:ext cx="6951799" cy="309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5" y="798164"/>
            <a:ext cx="11498036" cy="5694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Статусы бывают промежуточные и окончательные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Промежуточных 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быть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и они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накапливаются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Окончательный статус только один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 следующих двух: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добавлен окончательный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статус, то статусы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больше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нельзя изменить и список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заканчивается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следующим сообщением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10" name="Изображение172"/>
          <p:cNvPicPr/>
          <p:nvPr/>
        </p:nvPicPr>
        <p:blipFill>
          <a:blip r:embed="rId4"/>
          <a:srcRect l="2497" t="74791" r="2683" b="15428"/>
          <a:stretch/>
        </p:blipFill>
        <p:spPr>
          <a:xfrm>
            <a:off x="293915" y="6006932"/>
            <a:ext cx="6651171" cy="48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43" y="1106386"/>
            <a:ext cx="5899101" cy="507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728494"/>
            <a:ext cx="11908971" cy="6554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всех заявлений можно распечатать по кнопке «Печать» в правом верхнем углу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Нужно обязательно </a:t>
            </a:r>
            <a:b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проверить по какому </a:t>
            </a:r>
            <a:b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столбцу отсортирован </a:t>
            </a:r>
            <a:b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заявлений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Формируются страницы </a:t>
            </a:r>
            <a:b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непосредственно для </a:t>
            </a:r>
            <a:b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печати данного списка</a:t>
            </a:r>
            <a:r>
              <a:rPr lang="ru-RU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968642" y="1440747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0236815" y="2207927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3779" r="14361" b="2685"/>
          <a:stretch/>
        </p:blipFill>
        <p:spPr bwMode="auto">
          <a:xfrm>
            <a:off x="5435291" y="3081534"/>
            <a:ext cx="6055409" cy="359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0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изменить список полей для печати по кнопке «Поля»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полей помечаются нужные столбцы и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выбор подтверждается кнопкой «Сохранить»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«Печать» распечатываются именно те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столбцы, которые отображаются на экране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98899" y="1284834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9330164" y="2318714"/>
            <a:ext cx="58875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48" y="2709879"/>
            <a:ext cx="3669791" cy="377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7882" y="607172"/>
            <a:ext cx="11304493" cy="1325563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</a:t>
            </a:r>
            <a:r>
              <a:rPr lang="ru-RU" sz="1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1800" b="1" i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7882" y="2370409"/>
            <a:ext cx="11196918" cy="404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28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 ходе предоставления услуги, результаты предоставления услуги направляются для размещения в личном кабинете заявителя на едином портале вне зависимости от способа обращения заявителя за предоставлением услуги, а также от способа предоставления заявителю результатов предоставления </a:t>
            </a: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Заявителям, подавшим заявление лично, все статусы также будут направляться в ЛК ЕПГУ.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803" y="2161246"/>
            <a:ext cx="5027074" cy="1643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Группа в </a:t>
            </a:r>
            <a:r>
              <a:rPr lang="ru-RU" sz="37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телеграме</a:t>
            </a:r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технической и методической помощи по предоставлению услуг в электронном виде</a:t>
            </a:r>
          </a:p>
          <a:p>
            <a:endParaRPr lang="ru-RU" sz="2700" dirty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80" y="1173076"/>
            <a:ext cx="2332124" cy="233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014" y="4454148"/>
            <a:ext cx="4177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Форум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АСИОУ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42" y="3804623"/>
            <a:ext cx="2299158" cy="22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9234" y="10372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справочников, </a:t>
            </a:r>
            <a:b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используемых на форме: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2" y="1952090"/>
            <a:ext cx="10998698" cy="44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5102" y="2616936"/>
            <a:ext cx="2667000" cy="1057275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3022102" y="3145574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327" y="286023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101" y="3810419"/>
            <a:ext cx="3248025" cy="2607259"/>
          </a:xfrm>
          <a:prstGeom prst="round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03126" y="4804926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47353" y="4081792"/>
            <a:ext cx="174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Справочники, справочники учреждений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5240" y="3810418"/>
            <a:ext cx="3718560" cy="2616517"/>
          </a:xfrm>
          <a:prstGeom prst="round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319057" y="4804926"/>
            <a:ext cx="231618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60" y="154391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21" y="83740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1" y="250372"/>
            <a:ext cx="4510952" cy="543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19" y="250372"/>
            <a:ext cx="540067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562209"/>
            <a:ext cx="561022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19174"/>
            <a:ext cx="55626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7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10521</TotalTime>
  <Words>1047</Words>
  <Application>Microsoft Office PowerPoint</Application>
  <PresentationFormat>Произвольный</PresentationFormat>
  <Paragraphs>186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льгота</vt:lpstr>
      <vt:lpstr>Презентация PowerPoint</vt:lpstr>
      <vt:lpstr>Обработка заявлений при предоставлении услуги в общеобразовательной организации в 2023 год</vt:lpstr>
      <vt:lpstr>Статусы в личном кабинете заявителя</vt:lpstr>
      <vt:lpstr>Презентация PowerPoint</vt:lpstr>
      <vt:lpstr>Презентация PowerPoint</vt:lpstr>
      <vt:lpstr>Прием заявлений с ЕПГУ</vt:lpstr>
      <vt:lpstr>Просмотр заявления</vt:lpstr>
      <vt:lpstr>Просмотр заявления (старший ребенок)</vt:lpstr>
      <vt:lpstr>Межведомственные запросы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заявлений другим способом</vt:lpstr>
      <vt:lpstr>Прием заявлений другим способом</vt:lpstr>
      <vt:lpstr>Добавление заявления</vt:lpstr>
      <vt:lpstr>Добавление заявления</vt:lpstr>
      <vt:lpstr>Раздел «Реестр» - операции, которые можно выполнять в столбце действия</vt:lpstr>
      <vt:lpstr>Раздел «Реестр» - занесение в Контингент</vt:lpstr>
      <vt:lpstr>Раздел «Реестр» - работа со статусами</vt:lpstr>
      <vt:lpstr>Раздел «Реестр» - работа со статусами</vt:lpstr>
      <vt:lpstr>Раздел «Реестр» - печать </vt:lpstr>
      <vt:lpstr>Раздел «Реестр» - печать </vt:lpstr>
      <vt:lpstr>Контакты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USER4361</cp:lastModifiedBy>
  <cp:revision>91</cp:revision>
  <dcterms:created xsi:type="dcterms:W3CDTF">2023-03-15T09:13:44Z</dcterms:created>
  <dcterms:modified xsi:type="dcterms:W3CDTF">2024-03-19T10:44:05Z</dcterms:modified>
</cp:coreProperties>
</file>