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7" r:id="rId10"/>
    <p:sldId id="265" r:id="rId11"/>
    <p:sldId id="274" r:id="rId12"/>
    <p:sldId id="273" r:id="rId13"/>
    <p:sldId id="275" r:id="rId14"/>
    <p:sldId id="276" r:id="rId15"/>
    <p:sldId id="277" r:id="rId16"/>
    <p:sldId id="266" r:id="rId17"/>
    <p:sldId id="270" r:id="rId18"/>
    <p:sldId id="271" r:id="rId19"/>
    <p:sldId id="272" r:id="rId20"/>
    <p:sldId id="269" r:id="rId21"/>
    <p:sldId id="278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hs24tut.edu.yar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k.com/club186241139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3284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88640"/>
            <a:ext cx="7560840" cy="9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871470" algn="l"/>
                <a:tab pos="5555615" algn="l"/>
                <a:tab pos="6412230" algn="l"/>
                <a:tab pos="7696200" algn="l"/>
                <a:tab pos="8229600" algn="l"/>
                <a:tab pos="8534400" algn="l"/>
              </a:tabLst>
            </a:pPr>
            <a:r>
              <a:rPr lang="ru-RU" b="1" spc="-5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871470" algn="l"/>
                <a:tab pos="5555615" algn="l"/>
                <a:tab pos="6412230" algn="l"/>
                <a:tab pos="7696200" algn="l"/>
                <a:tab pos="8229600" algn="l"/>
                <a:tab pos="8534400" algn="l"/>
              </a:tabLst>
            </a:pPr>
            <a:r>
              <a:rPr lang="ru-RU" b="1" spc="-5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«Начальная школа - детский сад № 24 «Солнышко»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871470" algn="l"/>
                <a:tab pos="5555615" algn="l"/>
                <a:tab pos="6412230" algn="l"/>
                <a:tab pos="7696200" algn="l"/>
                <a:tab pos="8229600" algn="l"/>
                <a:tab pos="8534400" algn="l"/>
              </a:tabLst>
            </a:pPr>
            <a:r>
              <a:rPr lang="ru-RU" b="1" spc="-5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b="1" spc="-5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412776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Публичный доклад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276872"/>
            <a:ext cx="63367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372100" algn="l"/>
              </a:tabLst>
            </a:pP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работы </a:t>
            </a:r>
            <a:endParaRPr lang="ru-RU" sz="4400" b="1" dirty="0" smtClean="0">
              <a:solidFill>
                <a:srgbClr val="6C52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5" dirty="0" smtClean="0">
                <a:solidFill>
                  <a:srgbClr val="6C52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Директор МОУ  Губанова Н.Н.</a:t>
            </a:r>
            <a:endParaRPr lang="ru-RU" sz="32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16632"/>
            <a:ext cx="633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среда школы-сада.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7"/>
            <a:ext cx="8280920" cy="467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Мы пытаемся строить взаимодействие учреждения с социумом. Успешно осуществляется социальное партнёрство с различными организациями и общественностью: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Поселковым домом культуры;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Детский центр «Созвездие»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КДН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Музеи города Тутаева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ГБДД, пожарная часть № 20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Детские сады и школы поселка Константиновский и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Фоминское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, городские детские сады «Полянка» и «Колокольчик»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Школа искусств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Овчинно-меховая фабрика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Такое взаимодействие со всеми структурами социума приносит положительные результаты и способствует решению задач, стоящих перед организацией.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16632"/>
            <a:ext cx="633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школьников в конкурсах.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7"/>
            <a:ext cx="8280920" cy="3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476661"/>
          <a:ext cx="8136903" cy="4548668"/>
        </p:xfrm>
        <a:graphic>
          <a:graphicData uri="http://schemas.openxmlformats.org/drawingml/2006/table">
            <a:tbl>
              <a:tblPr/>
              <a:tblGrid>
                <a:gridCol w="3600400"/>
                <a:gridCol w="504056"/>
                <a:gridCol w="1368152"/>
                <a:gridCol w="720080"/>
                <a:gridCol w="1944215"/>
              </a:tblGrid>
              <a:tr h="191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Название мероприятия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</a:rPr>
                        <a:t>Кол-во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Форма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</a:rPr>
                        <a:t>про-ния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№ показателя  4.25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«Открытка солдату»;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районного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«Мой школьный музей»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Областной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Семья в музее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«Парад новогодних идей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Областной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 + 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конкурс рисунков «Мир шахмат»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Региональный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Конкурс «Мир внутри нас»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Региональный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Новогоднее вдохновение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«Сказка в гости к нам пришла» (январь 2024)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«С юбилеем, комплекс ГТО»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Победитель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«С юбилеем, комплекс ГТО»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Областной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« Мы – пассажиры»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«Природа родного края»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Очный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Конкурс чтецов для детей с ОВЗ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Конкурс технического творчества  «Перспектива»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Очный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Викторина к Юбилею Гагарина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участник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Олимпиада «Безопасные дороги»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Творческий конкурс «Усатые  – хвостатые»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Победитель +3 призера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Олимпиада «марафон юных математиков»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16632"/>
            <a:ext cx="448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школьников в конкурсах.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5" y="692690"/>
          <a:ext cx="8280919" cy="3121084"/>
        </p:xfrm>
        <a:graphic>
          <a:graphicData uri="http://schemas.openxmlformats.org/drawingml/2006/table">
            <a:tbl>
              <a:tblPr/>
              <a:tblGrid>
                <a:gridCol w="3810689"/>
                <a:gridCol w="512977"/>
                <a:gridCol w="1245802"/>
                <a:gridCol w="732825"/>
                <a:gridCol w="1978626"/>
              </a:tblGrid>
              <a:tr h="21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Творческий конкурс «Моя любимая мама»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3 победитель + 2 призера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«Безопасный интернет»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учаснтик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по математике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победитель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по окружающему миру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по финансовой грамотности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победитель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«Будем здоровы»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участник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Викторина «Веселые задачки»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Международный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 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Акция «Нет весенним палам»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Районный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Урок цифры «Искусственный интеллект»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Урок цифры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Мессенджеры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Урок цифры «Путешествие в 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микровселенную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Урок цифры «Технологии в интернет торговле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5" y="3861047"/>
          <a:ext cx="8280920" cy="1104582"/>
        </p:xfrm>
        <a:graphic>
          <a:graphicData uri="http://schemas.openxmlformats.org/drawingml/2006/table">
            <a:tbl>
              <a:tblPr/>
              <a:tblGrid>
                <a:gridCol w="3816423"/>
                <a:gridCol w="507244"/>
                <a:gridCol w="1245802"/>
                <a:gridCol w="732825"/>
                <a:gridCol w="1978626"/>
              </a:tblGrid>
              <a:tr h="182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Олимпиада «Наука вокруг нас»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Победитель + 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Конкурс поделок из конструктора «Я – изобретатель»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4 победитель +призер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Творческий конкурс «День рождение деда мороза»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 победитель + 3 призера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16632"/>
            <a:ext cx="633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дошкольников в конкурсах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7"/>
            <a:ext cx="8280920" cy="3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620687"/>
          <a:ext cx="8352927" cy="4293907"/>
        </p:xfrm>
        <a:graphic>
          <a:graphicData uri="http://schemas.openxmlformats.org/drawingml/2006/table">
            <a:tbl>
              <a:tblPr/>
              <a:tblGrid>
                <a:gridCol w="3528392"/>
                <a:gridCol w="936104"/>
                <a:gridCol w="1440160"/>
                <a:gridCol w="689916"/>
                <a:gridCol w="1758355"/>
              </a:tblGrid>
              <a:tr h="53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Название мероприятия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Количество участников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Форма проведения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№ показателя  4.25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Тутаевский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полумарафон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 «Май. Мир. Молодость»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8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«Осенняя ярмарка»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Фестиваль подвижных игр «А у нас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во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дворе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 место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Конкурс чтецов «Лучшие стихи С. Я. Маршака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»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 место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7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Творческий конкурс театрализация русских народных сказок.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8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«День рождения Деда Мороза»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очно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 призовых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8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«Сказочный сундучок» -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очно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диплом 2 степени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Фестиваль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Всероссийского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физкультурно-спортивного 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комплекса «Готов к труду и обороне» «Семейный рекорд»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очно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Золотой знак отличия-2 чел., серебряный- 3 чел., бронзовый-3 чел.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7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Конкурс творческих работ из природного материала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очно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 место- 1 чел., 3 место- 2 чел., участие- 5 чел.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9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Конкурс поделок ко Дню Матери «Вместе с мамой творим, рисуем, мастерим»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МОУ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Диплом - 1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7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творческий конкурс ко Дню защиты животных «Усатые, хвостатые»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3 победитель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7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творческий марафон «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Снежный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ангел 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с 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Робобориком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 победитель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16632"/>
            <a:ext cx="633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дошкольников в конкурсах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7"/>
            <a:ext cx="8280920" cy="3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572173"/>
          <a:ext cx="8352927" cy="4790775"/>
        </p:xfrm>
        <a:graphic>
          <a:graphicData uri="http://schemas.openxmlformats.org/drawingml/2006/table">
            <a:tbl>
              <a:tblPr/>
              <a:tblGrid>
                <a:gridCol w="3528392"/>
                <a:gridCol w="936104"/>
                <a:gridCol w="1440160"/>
                <a:gridCol w="689916"/>
                <a:gridCol w="1758355"/>
              </a:tblGrid>
              <a:tr h="532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Название мероприятия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Количество участников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Форма проведения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№ показателя  4.25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 творческий конкурс «Праздник к нам приходит»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4 победитель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 творческий конкурс новогодних поделок «Хоровод новогодних творений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Конкурс детских рисунков «Мои лучшие каникулы»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3 победитель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«Животные как символы»- 4 чел.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викторина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« Как лес готовиться к осени?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викторина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8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Фестиваль « В сказку мы играем»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Муниципальный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Очно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Победители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Творческий конкурс «оформление фотозоны «Гуляй масленица»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Благодарственное письмо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Конкурс на лучшую садовую куклу «Пугало огородное»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Грамота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Конкурс костюмов «Осенняя фантазия»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Диплом 3 место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Смотр – конкурс «Елок много не бывает»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Грамота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 творческий конкурс «Праздник к нам приходит»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4 победитель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 творческий конкурс новогодних поделок «Хоровод новогодних творений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всероссийский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16632"/>
            <a:ext cx="633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МОУ в акциях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7"/>
            <a:ext cx="8280920" cy="3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836710"/>
          <a:ext cx="7848872" cy="3953532"/>
        </p:xfrm>
        <a:graphic>
          <a:graphicData uri="http://schemas.openxmlformats.org/drawingml/2006/table">
            <a:tbl>
              <a:tblPr/>
              <a:tblGrid>
                <a:gridCol w="3960440"/>
                <a:gridCol w="1512168"/>
                <a:gridCol w="2376264"/>
              </a:tblGrid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Всероссийская акция «Пешеход! Внимание, переход!»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всероссийская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Грамота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Социально – экологическая акция «Добрые крышечки»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Победитель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Акция по сбору макулатуры « Сдал бумагу – спас собаку»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районная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Акция «Покормите птиц зимой»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районная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«Сбор гуманитарной помощи бойцам СВО»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муниципальный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Акция «Украсим новогоднюю ель»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муниципальная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Акция «Фронтовая открытка»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всероссийская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Акция «Нет – весенним палам!»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районная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Акция «Ночь музеев»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муниципальная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Акция «Новогодние открытки для участников СВО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всероссийская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16632"/>
            <a:ext cx="448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педагогов.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457939"/>
          <a:ext cx="8280920" cy="5678424"/>
        </p:xfrm>
        <a:graphic>
          <a:graphicData uri="http://schemas.openxmlformats.org/drawingml/2006/table">
            <a:tbl>
              <a:tblPr/>
              <a:tblGrid>
                <a:gridCol w="360040"/>
                <a:gridCol w="792088"/>
                <a:gridCol w="1080120"/>
                <a:gridCol w="3960440"/>
                <a:gridCol w="1224136"/>
                <a:gridCol w="864096"/>
              </a:tblGrid>
              <a:tr h="402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ФИО участника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Всероссийский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VII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Всероссийский педагогический конкурс «Мой лучший сценарий»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Квест-игра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«Знатоки правил дорожного движения».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диплом 1 степени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Всероссийский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фестиваль Всероссийского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физкультурно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спортивного комплекса «ГТО» «Семейный рекорд» в рамках регионального проекта «Энергия спорта»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09.11.2023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Межрегиональный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Практический семинар по обобщению опыта по теме: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«Родительский клуб как инструмент формирования ответственного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родительства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Углический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р-н,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Отрадное, МОУ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Отрадновская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22.03.2024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Международный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Выступление на открытой родительской конференции в рамках международной научно-практической конференции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Социокультурные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основы развития воспитательных систем образовательных организаций в условиях сельских территорий» «Формирование патриотических чувств к Родному краю в рамках деятельности семейного клуба «Мы вместе» (посёлок Михайловское). 4 международная сессия посёлок Константиновский).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26.03.2024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Международный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Выступление на открытой родительской конференции в рамках международной научно-практической конференции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Социокультурные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основы развития воспитательных систем образовательных организаций в условиях сельских территорий» «Формирование патриотических чувств к Родному краю в рамках деятельности семейного клуба «Мы вместе» (посёлок Михайловское)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28" marR="21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16632"/>
            <a:ext cx="448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педагогов.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76672"/>
          <a:ext cx="8352928" cy="6181085"/>
        </p:xfrm>
        <a:graphic>
          <a:graphicData uri="http://schemas.openxmlformats.org/drawingml/2006/table">
            <a:tbl>
              <a:tblPr/>
              <a:tblGrid>
                <a:gridCol w="813117"/>
                <a:gridCol w="1256635"/>
                <a:gridCol w="3402856"/>
                <a:gridCol w="1872208"/>
                <a:gridCol w="1008112"/>
              </a:tblGrid>
              <a:tr h="52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РМО «Организация трансформируемой пространственной среды в образовательном учреждении»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О.В. Соловьева С.В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Волкова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Воробьева А.С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Старцева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Т.В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Соболева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декабре 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Выступление на отчете комиссии по борьбе с наркотиками в администрации города Тутаева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15.12.2023г.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Межрегиональный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Ростов Великий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Юбилейная XV Межрегиональная Ярмарка социально-педагогических инноваций (в рамках года педагога и наставника в РФ)Ростов Великий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Опыт работы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МОУпо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формированию ответственного отношения к здоровью семьи через организацию родительского клуба в учреждении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Диплом участника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Межрегиональной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межрегиональной лаборатории «Педагогика сельской школы» при НЦ РАО ЯГПУ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Проектировочный семинар «Лаборатории сельских школ» в ЯГПУ им. К,Д,Ушинского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Областной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 видео роликов «Мой школьный музей»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Соболева М.Н.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Диплом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.2023г.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Районный конкурс детско-взрослых социально значимых проектов «Летопись добрых дел – 2023»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номинации «Ценность развивающего досуга»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НЧ- ДС №24 «Солнышко»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Руководитель 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Управление образования и спорта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АТМР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Управляющий совет системы образования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90" marR="41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16632"/>
            <a:ext cx="448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педагогов.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469317"/>
          <a:ext cx="8280919" cy="6499275"/>
        </p:xfrm>
        <a:graphic>
          <a:graphicData uri="http://schemas.openxmlformats.org/drawingml/2006/table">
            <a:tbl>
              <a:tblPr/>
              <a:tblGrid>
                <a:gridCol w="504056"/>
                <a:gridCol w="1224136"/>
                <a:gridCol w="3456384"/>
                <a:gridCol w="1264282"/>
                <a:gridCol w="1832061"/>
              </a:tblGrid>
              <a:tr h="817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13.12.23г.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МДОУ №11 «Колокольчик»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Итоговое мероприятие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МИП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Марафон педагогических практик «Формирование предпосылок финансовой грамотности у дошкольников: от теории к практике»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выступление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15.02.2024г.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XI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муниципальная конференция «Инновации в системе образования ТМР: современный контекст и лучшие практики», посвященной Году семьи в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Тутаевском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муниципальном районе МОУ лицей №1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МИП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Грамота за лучший инновационный продукт образовательная программа «Парциальная программа по формированию основ финансовой грамотности у детей старшего дошкольного возраста «Финансовая мозаика»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15.02.2024г.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XI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муниципальная конференция «Инновации в системе образования ТМР: современный контекст и лучшие практики», посвященной Году семьи в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Тутаевском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муниципальном районе МОУ лицей №1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Интерактивный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перфоманс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«Финансовый Университет»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Сертификат о проведении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15.02.2024г.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XI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муниципальная конференция «Инновации в системе образования ТМР: современный контекст и лучшие практики», посвященной Году семьи в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Тутаевском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муниципальном районе МОУ лицей №1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Соловьева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Грамота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26.01.2024г.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 Фестиваль педагогических идей «Все пространство детям» в рамках Районного методического объединения воспитателей п. Константиновский, п. Фоминское, п. Микляиха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О.В. Соловьева С.В.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Воробьева А.С.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Рамхиджанова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Старцева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Т.В.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Соболева М.Н.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Сертификат за представленный материал «Центр развития инициативы и самостоятельности детей»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16632"/>
            <a:ext cx="448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педагогов.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5" y="476671"/>
          <a:ext cx="8352927" cy="6176772"/>
        </p:xfrm>
        <a:graphic>
          <a:graphicData uri="http://schemas.openxmlformats.org/drawingml/2006/table">
            <a:tbl>
              <a:tblPr/>
              <a:tblGrid>
                <a:gridCol w="432047"/>
                <a:gridCol w="1296144"/>
                <a:gridCol w="3578702"/>
                <a:gridCol w="1749890"/>
                <a:gridCol w="1296144"/>
              </a:tblGrid>
              <a:tr h="1873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20.03.2024г.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16.04.2024г.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МИП 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Персонализация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коррекционно-развивающей деятельности с детьми с ОВЗ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средствами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арт-педагогики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арт-терапии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Семинар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«Диагностический аспект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арт-методов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 инклюзивной практике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МИП 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Персонализация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коррекционно-развивающей деятельности с детьми с ОВЗ средствами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арт-педагогики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арт-терапии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spc="15" dirty="0">
                          <a:latin typeface="Times New Roman"/>
                          <a:ea typeface="Calibri"/>
                          <a:cs typeface="Times New Roman"/>
                        </a:rPr>
                        <a:t>Проработка в ТГ темы « Диагностический аспект </a:t>
                      </a:r>
                      <a:r>
                        <a:rPr lang="ru-RU" sz="1200" spc="15" dirty="0" err="1">
                          <a:latin typeface="Times New Roman"/>
                          <a:ea typeface="Calibri"/>
                          <a:cs typeface="Times New Roman"/>
                        </a:rPr>
                        <a:t>арт-методов</a:t>
                      </a:r>
                      <a:r>
                        <a:rPr lang="ru-RU" sz="1200" spc="15" dirty="0">
                          <a:latin typeface="Times New Roman"/>
                          <a:ea typeface="Calibri"/>
                          <a:cs typeface="Times New Roman"/>
                        </a:rPr>
                        <a:t> в инклюзивной практике».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27.04.2024г.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Районный конкурс социальной рекламы «Мы - пассажиры»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Соболева М.Н.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Золотарева Валерия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Диплом призера в 1 возрастной категории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Областной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Областной смотр – конкурс «Наш любимый школьный двор»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Губанова Н.Н.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Дмитриева Р.Ю.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Червякова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О.В. Соловьева С.В.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Волкова С.В.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Воробьева А.С.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Рамхиджанова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Старцева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Т.В.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Соболева М.Н.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31.05.2024г.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Фестиваль –конкурс занятий «Логоопыт»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Червякова О.В.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Диплом Победителя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Приказ МУ ДПО «ИОЦ» №144 ос/01-04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07.12.2023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Фестиваль  коррекционно-развивающих занятий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Червякова О.В.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Диплом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III степени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07.12.2023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Фестиваль коррекционно-развивающих занятий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7305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Соболева М.Н.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Призер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404665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-5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деятельности Учреждения и контактная информация размещается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06084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tabLst>
                <a:tab pos="5372100" algn="l"/>
              </a:tabLst>
            </a:pPr>
            <a:r>
              <a:rPr lang="ru-RU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Сайт МОУ: </a:t>
            </a:r>
            <a:r>
              <a:rPr lang="ru-RU" sz="3200" b="1" spc="-5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https://shs24tut.edu.yar.ru/</a:t>
            </a:r>
            <a:endParaRPr lang="ru-RU" sz="3200" b="1" spc="-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  <a:tabLst>
                <a:tab pos="5372100" algn="l"/>
              </a:tabLst>
            </a:pPr>
            <a:r>
              <a:rPr lang="ru-RU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Контакте: </a:t>
            </a:r>
            <a:r>
              <a:rPr lang="ru-RU" sz="3200" b="1" spc="-5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https://vk.com/club186241139</a:t>
            </a:r>
            <a:r>
              <a:rPr lang="ru-RU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188641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ресурсы и их использование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 финансирование: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5273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отчетном году главными источниками финансирования детского сада и школы являются средства областного и местного бюджетов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Косметический ремонт прогулочных площадок в четырех группах, покраска бордюров  -  37 000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Замена  системы АПС – 599  000 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Поставка расходных материалов и комплектующих для офисной и компьютерной техники – 30 500 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Канцелярия – 45 000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Учебные пособия – 13 000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сервера – 20 000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Самоспасатель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4 100</a:t>
            </a:r>
          </a:p>
          <a:p>
            <a:pPr algn="just">
              <a:buFont typeface="Wingdings" pitchFamily="2" charset="2"/>
              <a:buChar char="Ø"/>
              <a:tabLst>
                <a:tab pos="537210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Домофон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98 000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16632"/>
            <a:ext cx="4197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питания в МДОУ.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4345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Питание организовано в соответствии с санитарно-эпидемиологическими правилами и нормативами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СанПиН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меню представлено большое разнообразие блюд, повтор которых в течение 10 дней исключен.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меню в детском саду организовано 4 приема пищи: завтрак, 2-й завтрак, обед, ужин.</a:t>
            </a: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завтрак: чередуются молочные каши, зерновые завтраки, омлет; чай, какао, кофейный напиток.</a:t>
            </a: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завтрак: фрукты и натуральный сок;</a:t>
            </a: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обед:  первое блюдо, второе блюдо, напиток;</a:t>
            </a: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полдник:  творожные блюда, выпечка, кондитерские изделия, фрукты, зефир; напитки: чай, молоко, соки</a:t>
            </a:r>
          </a:p>
          <a:p>
            <a:pPr lvl="0" algn="ctr">
              <a:tabLst>
                <a:tab pos="40894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начальной школе 2 разовое питание</a:t>
            </a:r>
          </a:p>
          <a:p>
            <a:pPr marL="342900" lvl="0" indent="-342900" algn="ctr">
              <a:buFont typeface="Wingdings" panose="05000000000000000000" pitchFamily="2" charset="2"/>
              <a:buChar char="v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Завтрак - бесплатно</a:t>
            </a:r>
          </a:p>
          <a:p>
            <a:pPr marL="342900" lvl="0" indent="-342900" algn="ctr">
              <a:buFont typeface="Wingdings" panose="05000000000000000000" pitchFamily="2" charset="2"/>
              <a:buChar char="v"/>
              <a:tabLst>
                <a:tab pos="408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Обед – 75 рублей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63688" y="332656"/>
            <a:ext cx="460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внимание!!!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276872"/>
            <a:ext cx="6408712" cy="3312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Ваши пожелания и предложения: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</a:p>
          <a:p>
            <a:pPr marL="342900" indent="-342900">
              <a:lnSpc>
                <a:spcPct val="200000"/>
              </a:lnSpc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0"/>
            <a:ext cx="4896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характеристика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79"/>
            <a:ext cx="8136904" cy="474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Тип, вид, статус: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начальная школа - детский сад, бюджетное, муниципальное.</a:t>
            </a:r>
          </a:p>
          <a:p>
            <a:pPr lvl="1" algn="just" fontAlgn="base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Лицензия на образовательную деятельность: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№ 55/16 от 5.02.2016., серия 7 6 Л 0 2 № 0000816, выдана департаментом образования города Ярославля на уровни образования: дошкольное образование и начальное общее. Срок действия – бессрочно.</a:t>
            </a:r>
          </a:p>
          <a:p>
            <a:pPr lvl="1" algn="just" fontAlgn="base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Местонахождение, удобство транспортного расположения: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Ярославская область,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Тутаевский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район,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п.Микляиха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улица Волжская Набережная, дом 24. </a:t>
            </a:r>
          </a:p>
          <a:p>
            <a:pPr lvl="1" algn="just" fontAlgn="base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 учреждению есть один подъездной путь, здание окружено жилыми домами, березовой рощей.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пятидневная рабочая неделя с продолжительностью работы групп 12 часов, ежедневный график работы – с 7:00 до 19:00, выходные – суббота, воскресенье и праздничные выходные дни. Школа работает по расписанию с 8.00 до 13.00, выходные – суббота, воскресенье и праздничные выходные дни.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Структура и количество групп: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отчетном периоде в детском саду функционировало 3 группы, из них: </a:t>
            </a:r>
          </a:p>
          <a:p>
            <a:pPr lvl="0" algn="just" fontAlgn="base">
              <a:lnSpc>
                <a:spcPct val="11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младшая группа комбинированной направленности – от 1 до 3 лет; </a:t>
            </a:r>
          </a:p>
          <a:p>
            <a:pPr lvl="0" algn="just" fontAlgn="base">
              <a:lnSpc>
                <a:spcPct val="11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Средняя, старшая группа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направленности – от 3 до 5 лет; </a:t>
            </a:r>
          </a:p>
          <a:p>
            <a:pPr lvl="0" algn="just" fontAlgn="base">
              <a:lnSpc>
                <a:spcPct val="11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подготовительная группа комбинированной направленности – от 5 до 7 лет;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Количество мест и воспитанников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здание детского сада рассчитано на 85 мест (3 группы). Фактическая наполняемость на конец отчетного периода составляет 36 человек (3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группы).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1663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Наполняемость групп: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детей в группах определено в зависимости от площади групповых и физико-психических особенностей детей. За отчетный год отмечено уменьшение числа воспитанников в группах на 2021 год- 55 воспитанников, 2023, 2024 год 44. Причина отчисления- переезд на другое место жительства и вторая причина- уменьшение рождаемости.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школе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начало года - 2023 года – 6 обучающихся - на конец года- 5. Сформирован 1 комплект класс 3-4 и отдельно 1 класс. Детей, нормально развивающихся, – 2 человек; – детей-инвалидов – нет – детей с ОВЗ –  4 человека.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Реализация прав детей на обучение на родном (нерусском) языке и изучение родного языка: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образовательная деятельность в школе осуществляется на государственном языке Российской Федерации.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школы и детского сада составлен в соответствии с требованиями действующих федеральных государственных образовательных стандартов, а также с учетом ожиданий потребителей образовательных услуг. Мы усиливаем преподавание предметов, для наших учеников начальной школы выделены дополнительные часы на русский язык. Мы также развиваем универсальные учебные действия школьников посредством внеурочной деятельности. В соответствии с требованиями Федерального образовательного стандарта с прошлого года мы ввели программы технической направленности в детском саду, в школе ввели курс по шахматам и робототехнике. С этой целью закуплены конструкторы, шахматы.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064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764705"/>
            <a:ext cx="8352928" cy="472623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9105" marR="4445" indent="-63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начальной школы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реализуются курсы внеурочной деятельности по запросам обучающихся: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Разговоры о важном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Профориентация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Азбука речи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Растим патриотов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Шахматы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Художественная мастерская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Речевая практика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Функциональная грамотность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Азбука родного края</a:t>
            </a:r>
          </a:p>
          <a:p>
            <a:pPr marL="462280" indent="-63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9105" marR="4445" indent="-63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 реализуемые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 саду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«Мнемотехника»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«Спортивный клуб» 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«Ладушки – ладошки»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«Юные исследователи»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«Финансовая грамотность» </a:t>
            </a:r>
          </a:p>
          <a:p>
            <a:pPr marL="795655" marR="4445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«Робототехника» 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372100" algn="l"/>
              </a:tabLst>
            </a:pPr>
            <a:endParaRPr lang="ru-RU" sz="1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18864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педагогического коллектива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прошедшем учебном году в школе - детском саду трудился педагогический коллектив: 1 учитель начальной школы, 5 воспитателей, учитель- логопед, старший воспитатель. Из 9 педагогов - 6 имеют высшее образование, 3 - средне- специальное.  Трудоустроен 1 молодой специалист. Все педагоги активно участвуют в деятельности ШМО и РМО, ПОС. Педагогический коллектив выполняет государственный стандарт и социальный заказ, обеспечивая успешность своих учеников и воспитанников. Все педагоги включены в инновационную деятельность.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 педагоги соответствуют установленным требованиям к уровню их квалификации, 88,7% педагогов прошли соответствующие курсы и используют на практике новые формы и методы обучения и воспитания. Не аттестован у нас 1 молодой специалист.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Основные принципы кадровой политики направлены: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на сохранение, укрепление и развитие кадрового потенциала;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создание квалифицированного коллектива, способного работать в современных     условиях;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повышения уровня квалификации персонала.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18864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88640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успеваемости за   2023 -2024 учебный год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836713"/>
          <a:ext cx="8064893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485977"/>
                <a:gridCol w="704709"/>
                <a:gridCol w="525429"/>
                <a:gridCol w="517054"/>
              </a:tblGrid>
              <a:tr h="75535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обучающихся на начало года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выбывших за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прибывших за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обучающихся на конец года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Аттестованы за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Закончили год на 4и 5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на 5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качества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неуспевающих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неуспевающих по 1 предмету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Переведены условно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Оставлены на повторный курс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успеваемости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vert="vert27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3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7-го вида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8-го вида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3кл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   итого 1-4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116633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успеваемости за   2023 -2024 учебный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1" y="476672"/>
          <a:ext cx="8208913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008112"/>
                <a:gridCol w="916912"/>
                <a:gridCol w="994908"/>
                <a:gridCol w="994908"/>
                <a:gridCol w="994908"/>
                <a:gridCol w="994908"/>
              </a:tblGrid>
              <a:tr h="609367">
                <a:tc rowSpan="2">
                  <a:txBody>
                    <a:bodyPr/>
                    <a:lstStyle/>
                    <a:p>
                      <a:pPr marL="68580" algn="ctr">
                        <a:spcAft>
                          <a:spcPts val="60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algn="ctr">
                        <a:spcAft>
                          <a:spcPts val="6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Учебный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2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 gridSpan="2">
                  <a:txBody>
                    <a:bodyPr/>
                    <a:lstStyle/>
                    <a:p>
                      <a:pPr marL="67310" algn="ctr">
                        <a:spcAft>
                          <a:spcPts val="6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45" algn="ctr">
                        <a:spcAft>
                          <a:spcPts val="52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 hMerge="1"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 anchor="b"/>
                </a:tc>
                <a:tc gridSpan="2">
                  <a:txBody>
                    <a:bodyPr/>
                    <a:lstStyle/>
                    <a:p>
                      <a:pPr marL="4445" algn="ctr">
                        <a:spcAft>
                          <a:spcPts val="52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 hMerge="1"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 anchor="b"/>
                </a:tc>
              </a:tr>
              <a:tr h="345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н.г. 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к.г. 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н.г. 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к.г. 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н.г. </a:t>
                      </a:r>
                      <a:endParaRPr lang="ru-RU" sz="12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к.г. </a:t>
                      </a:r>
                      <a:endParaRPr lang="ru-RU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591012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 развития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4445" algn="just"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884817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48,7%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57,7%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65,8%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83 %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86 %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591012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48,6%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57,6%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58,4%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401879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42,3%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49,8%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60,1%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884817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44,4%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53,9%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56,5%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401879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49,7%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61,2%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67,2%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  <a:tr h="401879">
                <a:tc>
                  <a:txBody>
                    <a:bodyPr/>
                    <a:lstStyle/>
                    <a:p>
                      <a:pPr marL="68580" algn="just"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Итог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46,74% </a:t>
                      </a:r>
                      <a:endParaRPr lang="ru-RU" sz="18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56,04% 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61,6%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80,8%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8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270" marR="3175" marT="317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1663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Коррекционная работа.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работы по развитию речи дошкольников.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052731"/>
          <a:ext cx="7920880" cy="3744420"/>
        </p:xfrm>
        <a:graphic>
          <a:graphicData uri="http://schemas.openxmlformats.org/drawingml/2006/table">
            <a:tbl>
              <a:tblPr/>
              <a:tblGrid>
                <a:gridCol w="3928152"/>
                <a:gridCol w="3992728"/>
              </a:tblGrid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Поступило всего: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 (13 дошкольников и 4 школьника)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Диагнозы при поступлении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ФФН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ОНР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 какой речью выпущены дети ( только дошкольники)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Выпущено 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незначительными улучшениями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 значительными улучшениями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Без улучшений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2912</Words>
  <Application>Microsoft Office PowerPoint</Application>
  <PresentationFormat>Экран (4:3)</PresentationFormat>
  <Paragraphs>699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53</cp:revision>
  <dcterms:created xsi:type="dcterms:W3CDTF">2024-10-28T08:04:21Z</dcterms:created>
  <dcterms:modified xsi:type="dcterms:W3CDTF">2024-10-30T12:15:56Z</dcterms:modified>
</cp:coreProperties>
</file>